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15"/>
  </p:notesMasterIdLst>
  <p:sldIdLst>
    <p:sldId id="256" r:id="rId3"/>
    <p:sldId id="296" r:id="rId4"/>
    <p:sldId id="312" r:id="rId5"/>
    <p:sldId id="314" r:id="rId6"/>
    <p:sldId id="308" r:id="rId7"/>
    <p:sldId id="315" r:id="rId8"/>
    <p:sldId id="306" r:id="rId9"/>
    <p:sldId id="307" r:id="rId10"/>
    <p:sldId id="311" r:id="rId11"/>
    <p:sldId id="310" r:id="rId12"/>
    <p:sldId id="309" r:id="rId13"/>
    <p:sldId id="313" r:id="rId14"/>
  </p:sldIdLst>
  <p:sldSz cx="9144000" cy="5143500" type="screen16x9"/>
  <p:notesSz cx="6858000" cy="9144000"/>
  <p:embeddedFontLst>
    <p:embeddedFont>
      <p:font typeface="Bree Serif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Black" panose="02000000000000000000" pitchFamily="2" charset="0"/>
      <p:bold r:id="rId27"/>
      <p:italic r:id="rId28"/>
      <p:boldItalic r:id="rId29"/>
    </p:embeddedFont>
    <p:embeddedFont>
      <p:font typeface="Roboto Light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83A"/>
    <a:srgbClr val="9C8D84"/>
    <a:srgbClr val="FF5151"/>
    <a:srgbClr val="59D9BA"/>
    <a:srgbClr val="932499"/>
    <a:srgbClr val="2F3141"/>
    <a:srgbClr val="2C2E3C"/>
    <a:srgbClr val="3C3F52"/>
    <a:srgbClr val="2426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5256" autoAdjust="0"/>
  </p:normalViewPr>
  <p:slideViewPr>
    <p:cSldViewPr>
      <p:cViewPr>
        <p:scale>
          <a:sx n="100" d="100"/>
          <a:sy n="100" d="100"/>
        </p:scale>
        <p:origin x="58" y="178"/>
      </p:cViewPr>
      <p:guideLst>
        <p:guide orient="horz" pos="134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7BDF6-9F30-4116-81E7-D4E5BCA53C2E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D527C28-2CA2-41A5-A34C-FB410F07EE70}">
      <dgm:prSet phldrT="[Текст]"/>
      <dgm:spPr/>
      <dgm:t>
        <a:bodyPr/>
        <a:lstStyle/>
        <a:p>
          <a:r>
            <a:rPr lang="ru-RU" dirty="0"/>
            <a:t>Предварительная обработка в </a:t>
          </a:r>
          <a:r>
            <a:rPr lang="en-US" dirty="0" err="1"/>
            <a:t>jupyter</a:t>
          </a:r>
          <a:endParaRPr lang="ru-RU" dirty="0"/>
        </a:p>
      </dgm:t>
    </dgm:pt>
    <dgm:pt modelId="{CE4847B7-CD22-4757-A88D-C5784B377D41}" type="parTrans" cxnId="{37082E45-3F71-4086-BD60-B20EE4A19A5C}">
      <dgm:prSet/>
      <dgm:spPr/>
      <dgm:t>
        <a:bodyPr/>
        <a:lstStyle/>
        <a:p>
          <a:endParaRPr lang="ru-RU"/>
        </a:p>
      </dgm:t>
    </dgm:pt>
    <dgm:pt modelId="{052D8704-0170-4699-859D-D2BEC26DF36E}" type="sibTrans" cxnId="{37082E45-3F71-4086-BD60-B20EE4A19A5C}">
      <dgm:prSet/>
      <dgm:spPr/>
      <dgm:t>
        <a:bodyPr/>
        <a:lstStyle/>
        <a:p>
          <a:endParaRPr lang="ru-RU"/>
        </a:p>
      </dgm:t>
    </dgm:pt>
    <dgm:pt modelId="{EC677BA8-E8FC-4FAB-9799-E8D625C0C824}">
      <dgm:prSet phldrT="[Текст]"/>
      <dgm:spPr/>
      <dgm:t>
        <a:bodyPr/>
        <a:lstStyle/>
        <a:p>
          <a:r>
            <a:rPr lang="ru-RU" dirty="0"/>
            <a:t>Веб-приложение</a:t>
          </a:r>
        </a:p>
      </dgm:t>
    </dgm:pt>
    <dgm:pt modelId="{9AB8C07E-D0CE-480B-8180-5162D94EACCD}" type="parTrans" cxnId="{AB7D504B-54C1-47D7-81B8-86F31D0AC835}">
      <dgm:prSet/>
      <dgm:spPr/>
      <dgm:t>
        <a:bodyPr/>
        <a:lstStyle/>
        <a:p>
          <a:endParaRPr lang="ru-RU"/>
        </a:p>
      </dgm:t>
    </dgm:pt>
    <dgm:pt modelId="{7D388542-D7D7-4A02-B9B6-73F6BBBBA563}" type="sibTrans" cxnId="{AB7D504B-54C1-47D7-81B8-86F31D0AC835}">
      <dgm:prSet/>
      <dgm:spPr/>
      <dgm:t>
        <a:bodyPr/>
        <a:lstStyle/>
        <a:p>
          <a:endParaRPr lang="ru-RU"/>
        </a:p>
      </dgm:t>
    </dgm:pt>
    <dgm:pt modelId="{5667BE55-5119-429B-B369-223B3560B200}">
      <dgm:prSet phldrT="[Текст]"/>
      <dgm:spPr/>
      <dgm:t>
        <a:bodyPr/>
        <a:lstStyle/>
        <a:p>
          <a:r>
            <a:rPr lang="ru-RU" dirty="0"/>
            <a:t>Мобильное приложение</a:t>
          </a:r>
        </a:p>
      </dgm:t>
    </dgm:pt>
    <dgm:pt modelId="{2E63E45A-AD84-46E3-85C9-73489B494673}" type="parTrans" cxnId="{833E1944-E65D-4C08-BF87-FBD977B4932A}">
      <dgm:prSet/>
      <dgm:spPr/>
      <dgm:t>
        <a:bodyPr/>
        <a:lstStyle/>
        <a:p>
          <a:endParaRPr lang="ru-RU"/>
        </a:p>
      </dgm:t>
    </dgm:pt>
    <dgm:pt modelId="{8918C3FE-F6F0-49B0-8D51-53BF04C03483}" type="sibTrans" cxnId="{833E1944-E65D-4C08-BF87-FBD977B4932A}">
      <dgm:prSet/>
      <dgm:spPr/>
      <dgm:t>
        <a:bodyPr/>
        <a:lstStyle/>
        <a:p>
          <a:endParaRPr lang="ru-RU"/>
        </a:p>
      </dgm:t>
    </dgm:pt>
    <dgm:pt modelId="{8CD1F325-C27C-493E-8537-3EB26C730327}" type="pres">
      <dgm:prSet presAssocID="{D6C7BDF6-9F30-4116-81E7-D4E5BCA53C2E}" presName="Name0" presStyleCnt="0">
        <dgm:presLayoutVars>
          <dgm:chMax val="7"/>
          <dgm:chPref val="7"/>
          <dgm:dir/>
        </dgm:presLayoutVars>
      </dgm:prSet>
      <dgm:spPr/>
    </dgm:pt>
    <dgm:pt modelId="{E009B91A-7BA1-4CA6-B2AF-7756303787DC}" type="pres">
      <dgm:prSet presAssocID="{D6C7BDF6-9F30-4116-81E7-D4E5BCA53C2E}" presName="Name1" presStyleCnt="0"/>
      <dgm:spPr/>
    </dgm:pt>
    <dgm:pt modelId="{05DF856C-4711-41FD-B3E0-DE6311E1C1D4}" type="pres">
      <dgm:prSet presAssocID="{D6C7BDF6-9F30-4116-81E7-D4E5BCA53C2E}" presName="cycle" presStyleCnt="0"/>
      <dgm:spPr/>
    </dgm:pt>
    <dgm:pt modelId="{F19BDFA4-1892-4CE5-821E-EE6B46647094}" type="pres">
      <dgm:prSet presAssocID="{D6C7BDF6-9F30-4116-81E7-D4E5BCA53C2E}" presName="srcNode" presStyleLbl="node1" presStyleIdx="0" presStyleCnt="3"/>
      <dgm:spPr/>
    </dgm:pt>
    <dgm:pt modelId="{B5C96DC6-E171-4748-86DB-E4C03CD1B79B}" type="pres">
      <dgm:prSet presAssocID="{D6C7BDF6-9F30-4116-81E7-D4E5BCA53C2E}" presName="conn" presStyleLbl="parChTrans1D2" presStyleIdx="0" presStyleCnt="1"/>
      <dgm:spPr/>
    </dgm:pt>
    <dgm:pt modelId="{087E12E3-7891-4B25-992D-24C6E6340030}" type="pres">
      <dgm:prSet presAssocID="{D6C7BDF6-9F30-4116-81E7-D4E5BCA53C2E}" presName="extraNode" presStyleLbl="node1" presStyleIdx="0" presStyleCnt="3"/>
      <dgm:spPr/>
    </dgm:pt>
    <dgm:pt modelId="{D80D17BC-172F-40B9-9651-E2E76D5C79BB}" type="pres">
      <dgm:prSet presAssocID="{D6C7BDF6-9F30-4116-81E7-D4E5BCA53C2E}" presName="dstNode" presStyleLbl="node1" presStyleIdx="0" presStyleCnt="3"/>
      <dgm:spPr/>
    </dgm:pt>
    <dgm:pt modelId="{468474D7-5A44-4EFC-900B-AF875E64E013}" type="pres">
      <dgm:prSet presAssocID="{4D527C28-2CA2-41A5-A34C-FB410F07EE70}" presName="text_1" presStyleLbl="node1" presStyleIdx="0" presStyleCnt="3">
        <dgm:presLayoutVars>
          <dgm:bulletEnabled val="1"/>
        </dgm:presLayoutVars>
      </dgm:prSet>
      <dgm:spPr/>
    </dgm:pt>
    <dgm:pt modelId="{82035AFD-80C0-475E-858B-B85D32042C91}" type="pres">
      <dgm:prSet presAssocID="{4D527C28-2CA2-41A5-A34C-FB410F07EE70}" presName="accent_1" presStyleCnt="0"/>
      <dgm:spPr/>
    </dgm:pt>
    <dgm:pt modelId="{C0F5DBCA-CDBC-4694-BCC3-4C64AB8EAB0C}" type="pres">
      <dgm:prSet presAssocID="{4D527C28-2CA2-41A5-A34C-FB410F07EE70}" presName="accentRepeatNode" presStyleLbl="solidFgAcc1" presStyleIdx="0" presStyleCnt="3"/>
      <dgm:spPr/>
    </dgm:pt>
    <dgm:pt modelId="{5B1BA1AA-62CA-489E-B669-C8A1AF2A36BB}" type="pres">
      <dgm:prSet presAssocID="{EC677BA8-E8FC-4FAB-9799-E8D625C0C824}" presName="text_2" presStyleLbl="node1" presStyleIdx="1" presStyleCnt="3">
        <dgm:presLayoutVars>
          <dgm:bulletEnabled val="1"/>
        </dgm:presLayoutVars>
      </dgm:prSet>
      <dgm:spPr/>
    </dgm:pt>
    <dgm:pt modelId="{3AE959BD-510C-4B9F-A175-13C58CDB14DF}" type="pres">
      <dgm:prSet presAssocID="{EC677BA8-E8FC-4FAB-9799-E8D625C0C824}" presName="accent_2" presStyleCnt="0"/>
      <dgm:spPr/>
    </dgm:pt>
    <dgm:pt modelId="{96095D50-5846-421D-AB55-AE63C317BEBF}" type="pres">
      <dgm:prSet presAssocID="{EC677BA8-E8FC-4FAB-9799-E8D625C0C824}" presName="accentRepeatNode" presStyleLbl="solidFgAcc1" presStyleIdx="1" presStyleCnt="3"/>
      <dgm:spPr/>
    </dgm:pt>
    <dgm:pt modelId="{DBFC266A-FB39-40AC-B07E-B7075A44D401}" type="pres">
      <dgm:prSet presAssocID="{5667BE55-5119-429B-B369-223B3560B200}" presName="text_3" presStyleLbl="node1" presStyleIdx="2" presStyleCnt="3">
        <dgm:presLayoutVars>
          <dgm:bulletEnabled val="1"/>
        </dgm:presLayoutVars>
      </dgm:prSet>
      <dgm:spPr/>
    </dgm:pt>
    <dgm:pt modelId="{4BBCDAE2-3985-4F81-8B71-15AB68AE4424}" type="pres">
      <dgm:prSet presAssocID="{5667BE55-5119-429B-B369-223B3560B200}" presName="accent_3" presStyleCnt="0"/>
      <dgm:spPr/>
    </dgm:pt>
    <dgm:pt modelId="{EABDB6D3-DFB3-443A-8D97-C53ACA18B406}" type="pres">
      <dgm:prSet presAssocID="{5667BE55-5119-429B-B369-223B3560B200}" presName="accentRepeatNode" presStyleLbl="solidFgAcc1" presStyleIdx="2" presStyleCnt="3"/>
      <dgm:spPr/>
    </dgm:pt>
  </dgm:ptLst>
  <dgm:cxnLst>
    <dgm:cxn modelId="{0038910F-2C56-4E9A-8FFE-31832D9B4CB1}" type="presOf" srcId="{EC677BA8-E8FC-4FAB-9799-E8D625C0C824}" destId="{5B1BA1AA-62CA-489E-B669-C8A1AF2A36BB}" srcOrd="0" destOrd="0" presId="urn:microsoft.com/office/officeart/2008/layout/VerticalCurvedList"/>
    <dgm:cxn modelId="{5F6B2B1D-1E9A-4C89-BB9A-6C88FC1FE1DB}" type="presOf" srcId="{4D527C28-2CA2-41A5-A34C-FB410F07EE70}" destId="{468474D7-5A44-4EFC-900B-AF875E64E013}" srcOrd="0" destOrd="0" presId="urn:microsoft.com/office/officeart/2008/layout/VerticalCurvedList"/>
    <dgm:cxn modelId="{D9FEB539-1A96-4F89-8719-300C717FC83A}" type="presOf" srcId="{052D8704-0170-4699-859D-D2BEC26DF36E}" destId="{B5C96DC6-E171-4748-86DB-E4C03CD1B79B}" srcOrd="0" destOrd="0" presId="urn:microsoft.com/office/officeart/2008/layout/VerticalCurvedList"/>
    <dgm:cxn modelId="{833E1944-E65D-4C08-BF87-FBD977B4932A}" srcId="{D6C7BDF6-9F30-4116-81E7-D4E5BCA53C2E}" destId="{5667BE55-5119-429B-B369-223B3560B200}" srcOrd="2" destOrd="0" parTransId="{2E63E45A-AD84-46E3-85C9-73489B494673}" sibTransId="{8918C3FE-F6F0-49B0-8D51-53BF04C03483}"/>
    <dgm:cxn modelId="{37082E45-3F71-4086-BD60-B20EE4A19A5C}" srcId="{D6C7BDF6-9F30-4116-81E7-D4E5BCA53C2E}" destId="{4D527C28-2CA2-41A5-A34C-FB410F07EE70}" srcOrd="0" destOrd="0" parTransId="{CE4847B7-CD22-4757-A88D-C5784B377D41}" sibTransId="{052D8704-0170-4699-859D-D2BEC26DF36E}"/>
    <dgm:cxn modelId="{AB7D504B-54C1-47D7-81B8-86F31D0AC835}" srcId="{D6C7BDF6-9F30-4116-81E7-D4E5BCA53C2E}" destId="{EC677BA8-E8FC-4FAB-9799-E8D625C0C824}" srcOrd="1" destOrd="0" parTransId="{9AB8C07E-D0CE-480B-8180-5162D94EACCD}" sibTransId="{7D388542-D7D7-4A02-B9B6-73F6BBBBA563}"/>
    <dgm:cxn modelId="{CB37E68A-C4AC-4F45-AB82-CEBD5A3D3BD8}" type="presOf" srcId="{5667BE55-5119-429B-B369-223B3560B200}" destId="{DBFC266A-FB39-40AC-B07E-B7075A44D401}" srcOrd="0" destOrd="0" presId="urn:microsoft.com/office/officeart/2008/layout/VerticalCurvedList"/>
    <dgm:cxn modelId="{2CBA9A8D-39A6-4029-BA04-8161C40478BD}" type="presOf" srcId="{D6C7BDF6-9F30-4116-81E7-D4E5BCA53C2E}" destId="{8CD1F325-C27C-493E-8537-3EB26C730327}" srcOrd="0" destOrd="0" presId="urn:microsoft.com/office/officeart/2008/layout/VerticalCurvedList"/>
    <dgm:cxn modelId="{603C8224-2DE6-4313-8BA3-E7C12B69E86E}" type="presParOf" srcId="{8CD1F325-C27C-493E-8537-3EB26C730327}" destId="{E009B91A-7BA1-4CA6-B2AF-7756303787DC}" srcOrd="0" destOrd="0" presId="urn:microsoft.com/office/officeart/2008/layout/VerticalCurvedList"/>
    <dgm:cxn modelId="{2C481E15-D138-45F9-8CF0-441A2AF19EF4}" type="presParOf" srcId="{E009B91A-7BA1-4CA6-B2AF-7756303787DC}" destId="{05DF856C-4711-41FD-B3E0-DE6311E1C1D4}" srcOrd="0" destOrd="0" presId="urn:microsoft.com/office/officeart/2008/layout/VerticalCurvedList"/>
    <dgm:cxn modelId="{7D6D2248-FF7E-404D-8476-9AAEFE57D2E0}" type="presParOf" srcId="{05DF856C-4711-41FD-B3E0-DE6311E1C1D4}" destId="{F19BDFA4-1892-4CE5-821E-EE6B46647094}" srcOrd="0" destOrd="0" presId="urn:microsoft.com/office/officeart/2008/layout/VerticalCurvedList"/>
    <dgm:cxn modelId="{A2472EBE-670D-4166-BEBC-18C50997BC19}" type="presParOf" srcId="{05DF856C-4711-41FD-B3E0-DE6311E1C1D4}" destId="{B5C96DC6-E171-4748-86DB-E4C03CD1B79B}" srcOrd="1" destOrd="0" presId="urn:microsoft.com/office/officeart/2008/layout/VerticalCurvedList"/>
    <dgm:cxn modelId="{A6740F47-27C6-41B2-B895-5EAD51D6DEAF}" type="presParOf" srcId="{05DF856C-4711-41FD-B3E0-DE6311E1C1D4}" destId="{087E12E3-7891-4B25-992D-24C6E6340030}" srcOrd="2" destOrd="0" presId="urn:microsoft.com/office/officeart/2008/layout/VerticalCurvedList"/>
    <dgm:cxn modelId="{C0F0774D-781F-4992-991C-222B984C223A}" type="presParOf" srcId="{05DF856C-4711-41FD-B3E0-DE6311E1C1D4}" destId="{D80D17BC-172F-40B9-9651-E2E76D5C79BB}" srcOrd="3" destOrd="0" presId="urn:microsoft.com/office/officeart/2008/layout/VerticalCurvedList"/>
    <dgm:cxn modelId="{F26BBD7F-E69A-47C5-B8BC-9CA8BD6860BB}" type="presParOf" srcId="{E009B91A-7BA1-4CA6-B2AF-7756303787DC}" destId="{468474D7-5A44-4EFC-900B-AF875E64E013}" srcOrd="1" destOrd="0" presId="urn:microsoft.com/office/officeart/2008/layout/VerticalCurvedList"/>
    <dgm:cxn modelId="{F53CC7F5-7538-40A9-A97A-1616F2B8AE0D}" type="presParOf" srcId="{E009B91A-7BA1-4CA6-B2AF-7756303787DC}" destId="{82035AFD-80C0-475E-858B-B85D32042C91}" srcOrd="2" destOrd="0" presId="urn:microsoft.com/office/officeart/2008/layout/VerticalCurvedList"/>
    <dgm:cxn modelId="{E0A32F1C-34F6-4140-BCA3-A12CB78CA1F9}" type="presParOf" srcId="{82035AFD-80C0-475E-858B-B85D32042C91}" destId="{C0F5DBCA-CDBC-4694-BCC3-4C64AB8EAB0C}" srcOrd="0" destOrd="0" presId="urn:microsoft.com/office/officeart/2008/layout/VerticalCurvedList"/>
    <dgm:cxn modelId="{5D6364ED-C004-487F-9D89-AD1A075B5999}" type="presParOf" srcId="{E009B91A-7BA1-4CA6-B2AF-7756303787DC}" destId="{5B1BA1AA-62CA-489E-B669-C8A1AF2A36BB}" srcOrd="3" destOrd="0" presId="urn:microsoft.com/office/officeart/2008/layout/VerticalCurvedList"/>
    <dgm:cxn modelId="{1A78921D-E298-43D6-BF9B-A68F92FBF2B4}" type="presParOf" srcId="{E009B91A-7BA1-4CA6-B2AF-7756303787DC}" destId="{3AE959BD-510C-4B9F-A175-13C58CDB14DF}" srcOrd="4" destOrd="0" presId="urn:microsoft.com/office/officeart/2008/layout/VerticalCurvedList"/>
    <dgm:cxn modelId="{6CB8BFC7-B0A1-4B70-82AF-10ECB4F915E4}" type="presParOf" srcId="{3AE959BD-510C-4B9F-A175-13C58CDB14DF}" destId="{96095D50-5846-421D-AB55-AE63C317BEBF}" srcOrd="0" destOrd="0" presId="urn:microsoft.com/office/officeart/2008/layout/VerticalCurvedList"/>
    <dgm:cxn modelId="{919BCC8A-FE3B-4880-8B59-231DACAFA0DD}" type="presParOf" srcId="{E009B91A-7BA1-4CA6-B2AF-7756303787DC}" destId="{DBFC266A-FB39-40AC-B07E-B7075A44D401}" srcOrd="5" destOrd="0" presId="urn:microsoft.com/office/officeart/2008/layout/VerticalCurvedList"/>
    <dgm:cxn modelId="{1FA3CA36-7A44-420B-849F-643A20834F40}" type="presParOf" srcId="{E009B91A-7BA1-4CA6-B2AF-7756303787DC}" destId="{4BBCDAE2-3985-4F81-8B71-15AB68AE4424}" srcOrd="6" destOrd="0" presId="urn:microsoft.com/office/officeart/2008/layout/VerticalCurvedList"/>
    <dgm:cxn modelId="{67DE86DD-AD4E-4B6C-97C1-226EC45C8E46}" type="presParOf" srcId="{4BBCDAE2-3985-4F81-8B71-15AB68AE4424}" destId="{EABDB6D3-DFB3-443A-8D97-C53ACA18B4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96DC6-E171-4748-86DB-E4C03CD1B79B}">
      <dsp:nvSpPr>
        <dsp:cNvPr id="0" name=""/>
        <dsp:cNvSpPr/>
      </dsp:nvSpPr>
      <dsp:spPr>
        <a:xfrm>
          <a:off x="-3668409" y="-563642"/>
          <a:ext cx="4372882" cy="4372882"/>
        </a:xfrm>
        <a:prstGeom prst="blockArc">
          <a:avLst>
            <a:gd name="adj1" fmla="val 18900000"/>
            <a:gd name="adj2" fmla="val 2700000"/>
            <a:gd name="adj3" fmla="val 49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474D7-5A44-4EFC-900B-AF875E64E013}">
      <dsp:nvSpPr>
        <dsp:cNvPr id="0" name=""/>
        <dsp:cNvSpPr/>
      </dsp:nvSpPr>
      <dsp:spPr>
        <a:xfrm>
          <a:off x="453017" y="324559"/>
          <a:ext cx="5600721" cy="6491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152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Предварительная обработка в </a:t>
          </a:r>
          <a:r>
            <a:rPr lang="en-US" sz="2200" kern="1200" dirty="0" err="1"/>
            <a:t>jupyter</a:t>
          </a:r>
          <a:endParaRPr lang="ru-RU" sz="2200" kern="1200" dirty="0"/>
        </a:p>
      </dsp:txBody>
      <dsp:txXfrm>
        <a:off x="453017" y="324559"/>
        <a:ext cx="5600721" cy="649119"/>
      </dsp:txXfrm>
    </dsp:sp>
    <dsp:sp modelId="{C0F5DBCA-CDBC-4694-BCC3-4C64AB8EAB0C}">
      <dsp:nvSpPr>
        <dsp:cNvPr id="0" name=""/>
        <dsp:cNvSpPr/>
      </dsp:nvSpPr>
      <dsp:spPr>
        <a:xfrm>
          <a:off x="47317" y="243419"/>
          <a:ext cx="811399" cy="8113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B1BA1AA-62CA-489E-B669-C8A1AF2A36BB}">
      <dsp:nvSpPr>
        <dsp:cNvPr id="0" name=""/>
        <dsp:cNvSpPr/>
      </dsp:nvSpPr>
      <dsp:spPr>
        <a:xfrm>
          <a:off x="688972" y="1298238"/>
          <a:ext cx="5364766" cy="6491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152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Веб-приложение</a:t>
          </a:r>
        </a:p>
      </dsp:txBody>
      <dsp:txXfrm>
        <a:off x="688972" y="1298238"/>
        <a:ext cx="5364766" cy="649119"/>
      </dsp:txXfrm>
    </dsp:sp>
    <dsp:sp modelId="{96095D50-5846-421D-AB55-AE63C317BEBF}">
      <dsp:nvSpPr>
        <dsp:cNvPr id="0" name=""/>
        <dsp:cNvSpPr/>
      </dsp:nvSpPr>
      <dsp:spPr>
        <a:xfrm>
          <a:off x="283272" y="1217098"/>
          <a:ext cx="811399" cy="8113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BFC266A-FB39-40AC-B07E-B7075A44D401}">
      <dsp:nvSpPr>
        <dsp:cNvPr id="0" name=""/>
        <dsp:cNvSpPr/>
      </dsp:nvSpPr>
      <dsp:spPr>
        <a:xfrm>
          <a:off x="453017" y="2271917"/>
          <a:ext cx="5600721" cy="6491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152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Мобильное приложение</a:t>
          </a:r>
        </a:p>
      </dsp:txBody>
      <dsp:txXfrm>
        <a:off x="453017" y="2271917"/>
        <a:ext cx="5600721" cy="649119"/>
      </dsp:txXfrm>
    </dsp:sp>
    <dsp:sp modelId="{EABDB6D3-DFB3-443A-8D97-C53ACA18B406}">
      <dsp:nvSpPr>
        <dsp:cNvPr id="0" name=""/>
        <dsp:cNvSpPr/>
      </dsp:nvSpPr>
      <dsp:spPr>
        <a:xfrm>
          <a:off x="47317" y="2190777"/>
          <a:ext cx="811399" cy="8113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5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8F6DEC1-A3CE-4886-AF37-380A3B84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304C3F-3CC6-4784-83BB-23BFA8A6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4C8029-B8A0-487B-9279-5328B296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69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9A6B1-24D2-4FC1-B115-743EEEEF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9E2119-F97C-4D2A-8539-C3CED4239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A1BA0A-98D5-4CD5-9001-C1E769976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4B9852-9E07-4ABF-B415-7D14B96A3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5EB542-A136-4C27-AF7C-62C4C2B9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596DD3-8175-4082-8015-F9C57630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016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EB180-8DCF-46FC-AE2C-9BF0A46A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B10202-8967-4026-B6E4-C4B9ACD1C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2CF7E4-D410-4422-BBED-4604315F8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1A7CF6-1624-45A1-89A5-C170D2DA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B8218C-E10C-4D22-A4B8-838B7324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7E81CE-AE2E-4F65-8325-A204DCAB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32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1FE94-284A-4791-AD65-D22C0084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DA746A-8BA7-4179-8183-9ABF51E04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8EFE3B-11E0-45F7-9E54-D61E1656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D319D5-F15A-454D-BBD7-7C8BDF4D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A43EC-9913-4B1F-9499-37C8E981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279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7AE600-EAA8-44D7-ADE1-4F6BFAFB4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750823-FA78-44F3-A8EF-2BB1C2EA4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155D86-00BD-4A17-9869-912F1573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CF6BED-CCEE-41F6-880E-35DCF47E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B26F52-04E9-4533-8F41-F5E511B6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19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6D072-1E19-4F2E-9019-6203201B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1511"/>
            <a:ext cx="7886700" cy="504056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E23362-B036-450D-A144-DE2EE9729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1590"/>
            <a:ext cx="7886700" cy="36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Блок-схема: ручной ввод 3">
            <a:extLst>
              <a:ext uri="{FF2B5EF4-FFF2-40B4-BE49-F238E27FC236}">
                <a16:creationId xmlns:a16="http://schemas.microsoft.com/office/drawing/2014/main" id="{DE81B1C0-F875-4FC2-923E-0B898C83766B}"/>
              </a:ext>
            </a:extLst>
          </p:cNvPr>
          <p:cNvSpPr/>
          <p:nvPr userDrawn="1"/>
        </p:nvSpPr>
        <p:spPr>
          <a:xfrm>
            <a:off x="8274174" y="4632325"/>
            <a:ext cx="482352" cy="511175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F8C4FF83-75F1-41C3-8B18-547092E51D29}" type="slidenum">
              <a:rPr lang="ru-RU" sz="1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ru-RU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397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4CD8C-7050-45A3-A0CA-BF02DC8C1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3F929F-4D29-4B03-B7F1-FCC78F0A8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5C29F-84D4-45E0-96E8-910587803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15D1EE-D140-4708-AB7B-D95D9381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807F8C-D54F-43C7-BF93-EF9E7496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3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2B8EF7-0B30-45AB-B1AD-B27A33B9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B7D3C4-1980-4A98-9408-72D8E1E2B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7C9B63-750C-4708-BA1E-04FA6BFDB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9EB7CA-1951-4D8F-8DE2-AF99C3B8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7EB3CC-C7DA-4390-AE24-88DACCA8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38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85B7B-9F1B-4634-88CA-8AEFE487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4A3732-76BA-4D20-981F-9B4C6D44F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3D1547-C67A-47C9-88CE-2479DD0E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1AE56B-AEEA-478C-9BA1-0CF20F1C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277D1C-D8B9-493B-90EA-E48B4287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46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4B632-6648-482A-86F0-B4D9305D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D007FC-DFE0-46F1-AD9F-BF4FD7A58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AEC89E-AD80-4BFD-81AF-6045DE048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E9B55D-B736-4536-9448-FC844B94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D22733-FB3F-489C-96BD-ABE6FE19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AA2592-CF99-4FA2-B056-9E4AE250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43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CF49F-78CA-4015-8A90-CB721EF3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378633-D019-4FA8-8074-E6BCAF5F8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39BF2-D2D0-40DA-984A-6671ACE1A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5272347-4E1D-4E50-A41D-68EF0DF8D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94B7D80-5E3C-4792-9F44-74560364D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70C44E-2917-47CE-8813-F417A07F2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25653F-E462-47A6-A241-27CC7283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0024AE-8033-418C-8A01-96849F3F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43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81931-9102-4007-9A93-36F32B49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868F66-BB9F-405D-AEAC-FD5782ACB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EF74F4-1F78-4700-BA25-29E52B954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C37378-EDD5-4BDE-B81E-BA3D8056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70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5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4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EA83C-998F-4F6A-9938-2DD1F183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4C873-18AA-414B-AB10-39FE3B82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BAF564-6E67-4665-BD1D-C56CC9601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9B054-C510-4315-9999-50EBB844F15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8C80A6-ADA5-4B9B-8775-D732376F6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9F27EF-D74F-4AFA-B433-6070EBA37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11BFC-59F5-4635-83CE-E79ACB0D5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82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cesoldier/CrowdSim-Prot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Thelast3838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.me/ctrlf5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nk260an@gmail.com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t.me/Ornstein89" TargetMode="External"/><Relationship Id="rId10" Type="http://schemas.openxmlformats.org/officeDocument/2006/relationships/hyperlink" Target="https://t.me/spacesoldier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t.me/DataScienceSpinnerSegwa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mos.r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84.252.137.218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4OfZ9a9DdnJr2HXiQVQpiU1HfDo-L7re?usp=sharing" TargetMode="External"/><Relationship Id="rId2" Type="http://schemas.openxmlformats.org/officeDocument/2006/relationships/hyperlink" Target="http://84.252.137.21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543649" y="2199995"/>
            <a:ext cx="4906444" cy="837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</a:rPr>
              <a:t>Foxhound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389965" y="3667164"/>
            <a:ext cx="6252882" cy="1032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2000" dirty="0"/>
              <a:t>Разработка сервиса рекомендаций по размещению и локальному продвижению бизнеса на основе данных о пешеходном трафике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08A16A-1ABA-4A54-896E-C71EA35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6" y="444157"/>
            <a:ext cx="1179873" cy="6066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DBB9DD-2FF2-4664-8B96-26D450A1D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487" y="505326"/>
            <a:ext cx="1159213" cy="5994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3AB7FC-A8BD-4CFB-B516-F21CC6EF8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328" y="505326"/>
            <a:ext cx="1743884" cy="6066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82B277-D458-4958-872D-2CFD77D61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776" y="522958"/>
            <a:ext cx="2062067" cy="44899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C1ED83-8BD9-46F9-A83A-E5DE53B4F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829" y="3519359"/>
            <a:ext cx="1408683" cy="1504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4CA6F2-D814-4737-9EF2-9111FB1E6432}"/>
              </a:ext>
            </a:extLst>
          </p:cNvPr>
          <p:cNvSpPr/>
          <p:nvPr/>
        </p:nvSpPr>
        <p:spPr>
          <a:xfrm>
            <a:off x="467544" y="1131590"/>
            <a:ext cx="3816424" cy="3600400"/>
          </a:xfrm>
          <a:prstGeom prst="roundRect">
            <a:avLst>
              <a:gd name="adj" fmla="val 6396"/>
            </a:avLst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/>
              <a:t>Обработка данных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D295693-98B6-4508-9C2D-646FDB40CB14}"/>
              </a:ext>
            </a:extLst>
          </p:cNvPr>
          <p:cNvSpPr/>
          <p:nvPr/>
        </p:nvSpPr>
        <p:spPr>
          <a:xfrm>
            <a:off x="4880829" y="1131590"/>
            <a:ext cx="3816424" cy="1728192"/>
          </a:xfrm>
          <a:prstGeom prst="roundRect">
            <a:avLst>
              <a:gd name="adj" fmla="val 6396"/>
            </a:avLst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/>
              <a:t>Серверная часть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7A6720B-3CAA-4CBD-ABBD-59E59F2A5172}"/>
              </a:ext>
            </a:extLst>
          </p:cNvPr>
          <p:cNvSpPr/>
          <p:nvPr/>
        </p:nvSpPr>
        <p:spPr>
          <a:xfrm>
            <a:off x="4888251" y="3003798"/>
            <a:ext cx="3816424" cy="1728192"/>
          </a:xfrm>
          <a:prstGeom prst="roundRect">
            <a:avLst>
              <a:gd name="adj" fmla="val 6396"/>
            </a:avLst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err="1"/>
              <a:t>Фронтенд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305C3A-73FF-4F05-B29B-BEAFDDBF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476596"/>
            <a:ext cx="1564459" cy="5449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C71967-1888-4C51-B8E8-CE9290A3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5" y="1589232"/>
            <a:ext cx="1059582" cy="10595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3F6F6B-CD13-4546-A272-51C6E056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703" y="1721887"/>
            <a:ext cx="2049020" cy="683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F04837-3C3B-448E-BB67-0044CB275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2674774"/>
            <a:ext cx="1851698" cy="833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101F8F-8D7F-477D-B46B-C1E47C034C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7213" y="3544458"/>
            <a:ext cx="880492" cy="88049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1E89796-67E7-42AB-98D4-ADC1A2575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760" y="2059050"/>
            <a:ext cx="1783110" cy="598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CE53EB2-BC0D-4C7C-B60A-36BA40AB0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6438" y="3571076"/>
            <a:ext cx="824627" cy="82462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8A3B403-B67A-4DE8-93C8-30E035F52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603" y="3687174"/>
            <a:ext cx="1899538" cy="767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BD23561-EA1D-4DA7-BE0D-06DEAB6CA2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3731" y="3572390"/>
            <a:ext cx="1124139" cy="8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13F2C43-1AAE-4502-BB93-F62BD2A8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2. Роевое поведение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5C731A38-3BB9-4C27-B090-A8A256D4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Моделирование роя пешеходов</a:t>
            </a:r>
          </a:p>
          <a:p>
            <a:r>
              <a:rPr lang="ru-RU" dirty="0"/>
              <a:t>Движение от «источника» (станции транспорта, жилые дома) к местам интереса («стокам» - торговые центры, офисы)</a:t>
            </a:r>
          </a:p>
          <a:p>
            <a:r>
              <a:rPr lang="ru-RU" dirty="0"/>
              <a:t>Вероятностная оценка возникновения мотивации пешехода во время движения (проголодался, захотел постричься, захотел стакан кофе и др.)</a:t>
            </a:r>
          </a:p>
          <a:p>
            <a:endParaRPr lang="ru-RU" dirty="0"/>
          </a:p>
          <a:p>
            <a:r>
              <a:rPr lang="ru-RU" dirty="0"/>
              <a:t>Модель основана на работах: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728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13F2C43-1AAE-4502-BB93-F62BD2A8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2. Роевое поведение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5C731A38-3BB9-4C27-B090-A8A256D4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На момент дедлайна модель оказалась слишком трудоёмка для выполнения за время </a:t>
            </a:r>
            <a:r>
              <a:rPr lang="ru-RU" dirty="0" err="1"/>
              <a:t>хакатона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Требует выгрузки пешеходных маршрутов (</a:t>
            </a:r>
            <a:r>
              <a:rPr lang="en-US" dirty="0"/>
              <a:t>pedestrian network</a:t>
            </a:r>
            <a:r>
              <a:rPr lang="ru-RU" dirty="0"/>
              <a:t>) из карт</a:t>
            </a:r>
            <a:endParaRPr lang="en-US" dirty="0"/>
          </a:p>
          <a:p>
            <a:pPr lvl="1"/>
            <a:r>
              <a:rPr lang="ru-RU" dirty="0"/>
              <a:t>Требует многопараметрического задания динамики частиц роя</a:t>
            </a:r>
          </a:p>
          <a:p>
            <a:pPr lvl="1"/>
            <a:r>
              <a:rPr lang="ru-RU" dirty="0"/>
              <a:t>Требует своих собственных подходов к интерпретации и визуализации результатов</a:t>
            </a:r>
          </a:p>
          <a:p>
            <a:pPr marL="596900" lvl="1" indent="0">
              <a:buNone/>
            </a:pPr>
            <a:endParaRPr lang="ru-RU" dirty="0"/>
          </a:p>
          <a:p>
            <a:r>
              <a:rPr lang="ru-RU" dirty="0"/>
              <a:t>Наработки по модели «Источник-сток» </a:t>
            </a:r>
            <a:r>
              <a:rPr lang="en-US" dirty="0">
                <a:hlinkClick r:id="rId2"/>
              </a:rPr>
              <a:t>https://github.com/spacesoldier/CrowdSim-Proto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900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</a:rPr>
              <a:t>Команда </a:t>
            </a:r>
            <a:r>
              <a:rPr lang="en-US" sz="4000" dirty="0">
                <a:solidFill>
                  <a:schemeClr val="bg1"/>
                </a:solidFill>
              </a:rPr>
              <a:t>Foxhound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CBAF5A-BA2D-794A-A7F7-D49B2F147E9C}"/>
              </a:ext>
            </a:extLst>
          </p:cNvPr>
          <p:cNvSpPr/>
          <p:nvPr/>
        </p:nvSpPr>
        <p:spPr>
          <a:xfrm>
            <a:off x="255490" y="3326577"/>
            <a:ext cx="15693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Антон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Недогарок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@Ornstein89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Капитан</a:t>
            </a:r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DataSciense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pPr lvl="0" algn="ctr"/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матмоделирование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мобильная разработка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A65AC6-E93D-5945-BE70-CB19DCCBEFBC}"/>
              </a:ext>
            </a:extLst>
          </p:cNvPr>
          <p:cNvSpPr/>
          <p:nvPr/>
        </p:nvSpPr>
        <p:spPr>
          <a:xfrm>
            <a:off x="2118677" y="3326577"/>
            <a:ext cx="12650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Антон Петров</a:t>
            </a:r>
          </a:p>
          <a:p>
            <a:pPr lvl="0"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@ctrlf5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Фронтенд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бекенд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878D65-D91F-CB4E-B427-B039ABE4C97E}"/>
              </a:ext>
            </a:extLst>
          </p:cNvPr>
          <p:cNvSpPr/>
          <p:nvPr/>
        </p:nvSpPr>
        <p:spPr>
          <a:xfrm>
            <a:off x="3787927" y="3326577"/>
            <a:ext cx="13933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Вячеслав Солдатов</a:t>
            </a:r>
          </a:p>
          <a:p>
            <a:pPr lvl="0"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@spacesoldier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Матмоделирование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07D3E9D-EE11-234A-AD33-E7A63052BB0B}"/>
              </a:ext>
            </a:extLst>
          </p:cNvPr>
          <p:cNvSpPr/>
          <p:nvPr/>
        </p:nvSpPr>
        <p:spPr>
          <a:xfrm>
            <a:off x="5466229" y="3328306"/>
            <a:ext cx="153006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Кирилл Семенников</a:t>
            </a:r>
          </a:p>
          <a:p>
            <a:pPr lvl="0"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@Thelast3838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Бэкенд, администрирование, </a:t>
            </a:r>
            <a:r>
              <a:rPr lang="en-US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DataSciense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бизнес-модель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D48DB0B-EB74-C74D-BBFA-5370D9D9C6FF}"/>
              </a:ext>
            </a:extLst>
          </p:cNvPr>
          <p:cNvSpPr/>
          <p:nvPr/>
        </p:nvSpPr>
        <p:spPr>
          <a:xfrm>
            <a:off x="7001455" y="3326577"/>
            <a:ext cx="18902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Фарис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Файзуллин</a:t>
            </a:r>
          </a:p>
          <a:p>
            <a:pPr lvl="0"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@DataScienceSpinnerSegway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DataSciense</a:t>
            </a:r>
            <a:endParaRPr lang="ru-RU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5EC880-F42B-0841-B3D1-ADB92E8CFD64}"/>
              </a:ext>
            </a:extLst>
          </p:cNvPr>
          <p:cNvSpPr/>
          <p:nvPr/>
        </p:nvSpPr>
        <p:spPr>
          <a:xfrm>
            <a:off x="3950665" y="2564362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2F31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8407FB-44DF-7E4D-9934-87F70C8FAB7A}"/>
              </a:ext>
            </a:extLst>
          </p:cNvPr>
          <p:cNvSpPr/>
          <p:nvPr/>
        </p:nvSpPr>
        <p:spPr>
          <a:xfrm>
            <a:off x="5684034" y="2564362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2F31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39BB7B4-A609-514A-88BA-A6214E746CCF}"/>
              </a:ext>
            </a:extLst>
          </p:cNvPr>
          <p:cNvSpPr/>
          <p:nvPr/>
        </p:nvSpPr>
        <p:spPr>
          <a:xfrm>
            <a:off x="7415031" y="2564362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2F31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88D170A-DE15-40B2-9E72-1DA1C9FC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6" y="444157"/>
            <a:ext cx="1179873" cy="60660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3F607A-63D3-4FF5-A469-43381AE30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2" r="6638" b="3592"/>
          <a:stretch/>
        </p:blipFill>
        <p:spPr bwMode="auto">
          <a:xfrm>
            <a:off x="7269011" y="1857899"/>
            <a:ext cx="1265091" cy="118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625A51-B7D0-48AE-B465-8C65B8A69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t="7207" r="10812" b="7717"/>
          <a:stretch/>
        </p:blipFill>
        <p:spPr bwMode="auto">
          <a:xfrm>
            <a:off x="5535642" y="1857900"/>
            <a:ext cx="1355048" cy="118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7CD5708-830B-4BAA-AD44-DB3655F0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114" y="1861471"/>
            <a:ext cx="1375698" cy="118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9F1B84A-57F5-4C93-99D2-B8D4F5B6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21" y="1857900"/>
            <a:ext cx="1361163" cy="121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E0CF9A1-7794-4AB3-928B-C0347EA32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0" y="1857900"/>
            <a:ext cx="1252369" cy="123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12E5FF6-0F33-4B19-9C3E-277A6909B6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4288" y="392837"/>
            <a:ext cx="998346" cy="106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</a:rPr>
              <a:t>Команда </a:t>
            </a:r>
            <a:r>
              <a:rPr lang="en-US" sz="4000" dirty="0">
                <a:solidFill>
                  <a:schemeClr val="bg1"/>
                </a:solidFill>
              </a:rPr>
              <a:t>Foxhound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88D170A-DE15-40B2-9E72-1DA1C9FC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6" y="444157"/>
            <a:ext cx="1179873" cy="6066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A913F1-EFD4-4E9B-AF5E-8D488CFD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851670"/>
            <a:ext cx="2774797" cy="27747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DE13ED-C08D-4B04-BE78-EE701C88C0FB}"/>
              </a:ext>
            </a:extLst>
          </p:cNvPr>
          <p:cNvSpPr txBox="1"/>
          <p:nvPr/>
        </p:nvSpPr>
        <p:spPr>
          <a:xfrm>
            <a:off x="5592735" y="1543893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Контакты капитана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CD8A00-3279-4115-A310-23AF22368E70}"/>
              </a:ext>
            </a:extLst>
          </p:cNvPr>
          <p:cNvSpPr txBox="1"/>
          <p:nvPr/>
        </p:nvSpPr>
        <p:spPr>
          <a:xfrm>
            <a:off x="971600" y="1543892"/>
            <a:ext cx="37317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solidFill>
                  <a:schemeClr val="bg1"/>
                </a:solidFill>
              </a:rPr>
              <a:t>Капитан Антон </a:t>
            </a:r>
            <a:r>
              <a:rPr lang="ru-RU" sz="1200" b="1" dirty="0" err="1">
                <a:solidFill>
                  <a:schemeClr val="bg1"/>
                </a:solidFill>
              </a:rPr>
              <a:t>Недогарок</a:t>
            </a:r>
            <a:endParaRPr lang="ru-RU" sz="1200" b="1" dirty="0">
              <a:solidFill>
                <a:schemeClr val="bg1"/>
              </a:solidFill>
            </a:endParaRPr>
          </a:p>
          <a:p>
            <a:pPr algn="just"/>
            <a:endParaRPr lang="en-US" sz="1200" b="1" dirty="0">
              <a:solidFill>
                <a:schemeClr val="bg1"/>
              </a:solidFill>
              <a:hlinkClick r:id="rId5"/>
            </a:endParaRP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5"/>
              </a:rPr>
              <a:t>https://t.me/Ornstein89</a:t>
            </a:r>
            <a:endParaRPr lang="en-US" sz="1200" b="1" dirty="0">
              <a:solidFill>
                <a:schemeClr val="bg1"/>
              </a:solidFill>
            </a:endParaRP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6"/>
              </a:rPr>
              <a:t>nk260an@gmail.com</a:t>
            </a:r>
            <a:endParaRPr lang="en-US" sz="1200" b="1" dirty="0">
              <a:solidFill>
                <a:schemeClr val="bg1"/>
              </a:solidFill>
            </a:endParaRPr>
          </a:p>
          <a:p>
            <a:pPr algn="just"/>
            <a:endParaRPr lang="en-US" sz="1200" b="1" dirty="0">
              <a:solidFill>
                <a:schemeClr val="bg1"/>
              </a:solidFill>
            </a:endParaRP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Антон Петров</a:t>
            </a: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7"/>
              </a:rPr>
              <a:t>https://t.me/ctrlf5</a:t>
            </a:r>
            <a:endParaRPr lang="ru-RU" sz="1200" b="1" dirty="0">
              <a:solidFill>
                <a:schemeClr val="bg1"/>
              </a:solidFill>
            </a:endParaRPr>
          </a:p>
          <a:p>
            <a:pPr algn="just"/>
            <a:endParaRPr lang="ru-RU" sz="1200" b="1" dirty="0">
              <a:solidFill>
                <a:schemeClr val="bg1"/>
              </a:solidFill>
            </a:endParaRP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Кирилл Семенников</a:t>
            </a: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8"/>
              </a:rPr>
              <a:t>https://t.me/Thelast3838</a:t>
            </a:r>
            <a:endParaRPr lang="ru-RU" sz="1200" b="1" dirty="0">
              <a:solidFill>
                <a:schemeClr val="bg1"/>
              </a:solidFill>
            </a:endParaRPr>
          </a:p>
          <a:p>
            <a:pPr algn="just"/>
            <a:endParaRPr lang="ru-RU" sz="1200" b="1" dirty="0">
              <a:solidFill>
                <a:schemeClr val="bg1"/>
              </a:solidFill>
            </a:endParaRPr>
          </a:p>
          <a:p>
            <a:pPr algn="just"/>
            <a:r>
              <a:rPr lang="ru-RU" sz="1200" b="1" dirty="0" err="1">
                <a:solidFill>
                  <a:schemeClr val="bg1"/>
                </a:solidFill>
              </a:rPr>
              <a:t>Фарис</a:t>
            </a:r>
            <a:r>
              <a:rPr lang="ru-RU" sz="1200" b="1" dirty="0">
                <a:solidFill>
                  <a:schemeClr val="bg1"/>
                </a:solidFill>
              </a:rPr>
              <a:t> Файзуллин</a:t>
            </a: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9"/>
              </a:rPr>
              <a:t>https://t.me/DataScienceSpinnerSegway</a:t>
            </a:r>
            <a:r>
              <a:rPr lang="ru-RU" sz="1200" b="1" dirty="0">
                <a:solidFill>
                  <a:schemeClr val="bg1"/>
                </a:solidFill>
              </a:rPr>
              <a:t> </a:t>
            </a:r>
          </a:p>
          <a:p>
            <a:pPr algn="just"/>
            <a:endParaRPr lang="ru-RU" sz="1200" b="1" dirty="0">
              <a:solidFill>
                <a:schemeClr val="bg1"/>
              </a:solidFill>
            </a:endParaRP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Вячеслав Солдатов</a:t>
            </a:r>
          </a:p>
          <a:p>
            <a:pPr algn="just"/>
            <a:r>
              <a:rPr lang="en-US" sz="1200" b="1" dirty="0">
                <a:solidFill>
                  <a:schemeClr val="bg1"/>
                </a:solidFill>
                <a:hlinkClick r:id="rId10"/>
              </a:rPr>
              <a:t>https://t.me/spacesoldier</a:t>
            </a:r>
            <a:r>
              <a:rPr lang="ru-RU" sz="1200" b="1" dirty="0">
                <a:solidFill>
                  <a:schemeClr val="bg1"/>
                </a:solidFill>
              </a:rPr>
              <a:t> </a:t>
            </a:r>
          </a:p>
          <a:p>
            <a:pPr algn="just"/>
            <a:endParaRPr lang="ru-RU" sz="1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B2A5C-E9BE-46BA-B4FA-079586A9A5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461" y="1768083"/>
            <a:ext cx="1377300" cy="2043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1AB060-B546-4BD0-8714-DE9623D26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4288" y="392837"/>
            <a:ext cx="998346" cy="106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0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1. Статистическая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0F1526-A10E-442C-A47A-5C365F1C2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0" indent="-457200">
              <a:buFont typeface="+mj-lt"/>
              <a:buAutoNum type="arabicPeriod"/>
            </a:pPr>
            <a:r>
              <a:rPr lang="ru-RU" sz="2400" dirty="0"/>
              <a:t>Оценка </a:t>
            </a:r>
            <a:r>
              <a:rPr lang="ru-RU" sz="2400" b="1" u="sng" dirty="0"/>
              <a:t>спроса</a:t>
            </a:r>
            <a:r>
              <a:rPr lang="ru-RU" sz="2400" dirty="0"/>
              <a:t> по количеству пользователей, находящихся в районе </a:t>
            </a:r>
            <a:r>
              <a:rPr lang="en-US" sz="2400" dirty="0" err="1"/>
              <a:t>WiFi</a:t>
            </a:r>
            <a:r>
              <a:rPr lang="ru-RU" sz="2400" dirty="0"/>
              <a:t>-точки в течение периода времени</a:t>
            </a:r>
          </a:p>
          <a:p>
            <a:pPr marL="571500" indent="-457200">
              <a:buFont typeface="+mj-lt"/>
              <a:buAutoNum type="arabicPeriod"/>
            </a:pPr>
            <a:r>
              <a:rPr lang="ru-RU" sz="2400" dirty="0"/>
              <a:t>Оценка </a:t>
            </a:r>
            <a:r>
              <a:rPr lang="ru-RU" sz="2400" b="1" u="sng" dirty="0"/>
              <a:t>существующего предложения</a:t>
            </a:r>
            <a:r>
              <a:rPr lang="en-US" sz="2400" b="1" u="sng" dirty="0"/>
              <a:t> </a:t>
            </a:r>
            <a:r>
              <a:rPr lang="en-US" sz="2400" dirty="0"/>
              <a:t>(</a:t>
            </a:r>
            <a:r>
              <a:rPr lang="ru-RU" sz="2400" dirty="0"/>
              <a:t>магазины, кафе, парикмахерские и прочие торговые точки и точки оказания услуг</a:t>
            </a:r>
            <a:r>
              <a:rPr lang="en-US" sz="2400" dirty="0"/>
              <a:t>)</a:t>
            </a:r>
            <a:r>
              <a:rPr lang="ru-RU" sz="2400" dirty="0"/>
              <a:t> по открытым данным </a:t>
            </a:r>
            <a:r>
              <a:rPr lang="en-US" sz="2400" dirty="0">
                <a:hlinkClick r:id="rId2"/>
              </a:rPr>
              <a:t>http://data.mos.ru/</a:t>
            </a:r>
            <a:endParaRPr lang="ru-RU" sz="2400" dirty="0"/>
          </a:p>
          <a:p>
            <a:pPr marL="571500" indent="-457200">
              <a:buFont typeface="+mj-lt"/>
              <a:buAutoNum type="arabicPeriod"/>
            </a:pPr>
            <a:r>
              <a:rPr lang="ru-RU" sz="2400" dirty="0"/>
              <a:t>Сравнение спроса и предложения (вычитание плотности распределения спроса – подключенных пользователей, из плотности распределения предложения – торговых точек)</a:t>
            </a:r>
          </a:p>
          <a:p>
            <a:pPr marL="571500" indent="-457200">
              <a:buFont typeface="+mj-lt"/>
              <a:buAutoNum type="arabicPeriod"/>
            </a:pPr>
            <a:r>
              <a:rPr lang="ru-RU" sz="2400" dirty="0"/>
              <a:t>Выделение цветом на карте областей, где</a:t>
            </a:r>
          </a:p>
          <a:p>
            <a:pPr marL="1028700" lvl="1" indent="-457200">
              <a:buFont typeface="+mj-lt"/>
              <a:buAutoNum type="arabicPeriod"/>
            </a:pPr>
            <a:r>
              <a:rPr lang="ru-RU" sz="1600" dirty="0"/>
              <a:t>спрос больше предложения (рекомендуется для открытия бизнеса)</a:t>
            </a:r>
          </a:p>
          <a:p>
            <a:pPr marL="1028700" lvl="1" indent="-457200">
              <a:buFont typeface="+mj-lt"/>
              <a:buAutoNum type="arabicPeriod"/>
            </a:pPr>
            <a:r>
              <a:rPr lang="ru-RU" sz="1600" dirty="0"/>
              <a:t>либо спрос меньше предложения (не рекомендуется, слишком высока конкуренция)</a:t>
            </a:r>
          </a:p>
        </p:txBody>
      </p:sp>
    </p:spTree>
    <p:extLst>
      <p:ext uri="{BB962C8B-B14F-4D97-AF65-F5344CB8AC3E}">
        <p14:creationId xmlns:p14="http://schemas.microsoft.com/office/powerpoint/2010/main" val="109483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1. Статистическая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0F1526-A10E-442C-A47A-5C365F1C2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1590"/>
            <a:ext cx="3943350" cy="3600399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ru-RU" sz="1800" dirty="0"/>
              <a:t>Был протестирован варианты визуализации карт рекомендованных зон на основе интерполяции между точками </a:t>
            </a:r>
            <a:r>
              <a:rPr lang="ru-RU" sz="1800" dirty="0" err="1"/>
              <a:t>геопривязки</a:t>
            </a:r>
            <a:r>
              <a:rPr lang="ru-RU" sz="1800" dirty="0"/>
              <a:t> данных (координаты </a:t>
            </a:r>
            <a:r>
              <a:rPr lang="en-US" sz="1800" dirty="0" err="1"/>
              <a:t>WiFi</a:t>
            </a:r>
            <a:r>
              <a:rPr lang="ru-RU" sz="1800" dirty="0"/>
              <a:t>-станций, координаты точек торговли и т.д.)</a:t>
            </a:r>
          </a:p>
          <a:p>
            <a:pPr marL="114300" indent="0">
              <a:buNone/>
            </a:pPr>
            <a:endParaRPr lang="ru-RU" sz="1800" dirty="0"/>
          </a:p>
          <a:p>
            <a:pPr marL="114300" indent="0">
              <a:buNone/>
            </a:pPr>
            <a:r>
              <a:rPr lang="ru-RU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Итог: выработка рекомендованных зон на основе линейной, кусочно-ступенчатой и кубической сплайновой </a:t>
            </a:r>
            <a:r>
              <a:rPr 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2D-</a:t>
            </a:r>
            <a:r>
              <a:rPr lang="ru-RU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интерполяции искажает данные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5C5706-5CFF-4A91-97CC-776853BF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44" y="873951"/>
            <a:ext cx="3744416" cy="1741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6D483-4525-4372-9594-5EDBC59D54E6}"/>
              </a:ext>
            </a:extLst>
          </p:cNvPr>
          <p:cNvSpPr txBox="1"/>
          <p:nvPr/>
        </p:nvSpPr>
        <p:spPr>
          <a:xfrm>
            <a:off x="4788024" y="2213473"/>
            <a:ext cx="31309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Искажения при кубической интерполяции</a:t>
            </a:r>
          </a:p>
          <a:p>
            <a:pPr algn="ctr"/>
            <a:r>
              <a:rPr lang="ru-RU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вследствие разреженной сетки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1C59F8-3FDB-48BF-BCAC-0257F499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32" y="2715766"/>
            <a:ext cx="3742928" cy="1705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FA186-B9EC-41AB-B208-648AF14264F6}"/>
              </a:ext>
            </a:extLst>
          </p:cNvPr>
          <p:cNvSpPr txBox="1"/>
          <p:nvPr/>
        </p:nvSpPr>
        <p:spPr>
          <a:xfrm>
            <a:off x="4804854" y="3990517"/>
            <a:ext cx="30973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Искажения при линейной интерполяции</a:t>
            </a:r>
          </a:p>
          <a:p>
            <a:pPr algn="ctr"/>
            <a:r>
              <a:rPr lang="ru-RU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вследствие разреженной сетки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21166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1. Статистическая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0F1526-A10E-442C-A47A-5C365F1C2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1591"/>
            <a:ext cx="7543750" cy="1008360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ru-RU" sz="1800" dirty="0"/>
              <a:t>Наилучшей по критерию отсутствия искажений является визуализация плотности распределения спроса и предложения методом </a:t>
            </a:r>
            <a:r>
              <a:rPr lang="en-US" sz="1800" dirty="0"/>
              <a:t>Kernel density estimation (KDE)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F1FBCD-DB3D-47EF-AACB-1A62A692D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63" y="2139950"/>
            <a:ext cx="4912073" cy="25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7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DA5612-0B1A-4DB1-A597-375140441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Модель 1 реализована в виде веб-приложения, мобильного клиента и ПО для предварительной обработки </a:t>
            </a:r>
            <a:r>
              <a:rPr lang="ru-RU" sz="2000" dirty="0" err="1"/>
              <a:t>датасета</a:t>
            </a:r>
            <a:endParaRPr lang="ru-RU" sz="2000" dirty="0"/>
          </a:p>
        </p:txBody>
      </p:sp>
      <p:graphicFrame>
        <p:nvGraphicFramePr>
          <p:cNvPr id="16" name="Схема 15">
            <a:extLst>
              <a:ext uri="{FF2B5EF4-FFF2-40B4-BE49-F238E27FC236}">
                <a16:creationId xmlns:a16="http://schemas.microsoft.com/office/drawing/2014/main" id="{1E8AEB4F-92CF-494F-9AB2-85D9F3F5B8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464070"/>
              </p:ext>
            </p:extLst>
          </p:nvPr>
        </p:nvGraphicFramePr>
        <p:xfrm>
          <a:off x="1331640" y="1779662"/>
          <a:ext cx="6096000" cy="3245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039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D6EF29-84BA-42C8-A85C-A8E255B8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88" y="1052231"/>
            <a:ext cx="3039036" cy="30390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3BAE00-0F9B-41E3-82E4-7044E99E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79" y="1052232"/>
            <a:ext cx="3039035" cy="3039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FDEF6-91A3-4E17-9D88-CF5CBE4B21DB}"/>
              </a:ext>
            </a:extLst>
          </p:cNvPr>
          <p:cNvSpPr txBox="1"/>
          <p:nvPr/>
        </p:nvSpPr>
        <p:spPr>
          <a:xfrm>
            <a:off x="744719" y="4227934"/>
            <a:ext cx="345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Веб-приложение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http://84.252.137.218</a:t>
            </a:r>
            <a:endParaRPr lang="ru-RU" dirty="0"/>
          </a:p>
          <a:p>
            <a:r>
              <a:rPr lang="ru-RU" b="1" dirty="0">
                <a:solidFill>
                  <a:schemeClr val="bg1"/>
                </a:solidFill>
              </a:rPr>
              <a:t>логин «</a:t>
            </a:r>
            <a:r>
              <a:rPr lang="en-US" b="1" dirty="0">
                <a:solidFill>
                  <a:schemeClr val="bg1"/>
                </a:solidFill>
              </a:rPr>
              <a:t>admin</a:t>
            </a:r>
            <a:r>
              <a:rPr lang="ru-RU" b="1" dirty="0">
                <a:solidFill>
                  <a:schemeClr val="bg1"/>
                </a:solidFill>
              </a:rPr>
              <a:t>»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ru-RU" b="1" dirty="0">
                <a:solidFill>
                  <a:schemeClr val="bg1"/>
                </a:solidFill>
              </a:rPr>
              <a:t>пароль «</a:t>
            </a:r>
            <a:r>
              <a:rPr lang="en-US" b="1" dirty="0">
                <a:solidFill>
                  <a:schemeClr val="bg1"/>
                </a:solidFill>
              </a:rPr>
              <a:t>qwerty1234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BFB81-EA6E-4502-8C6C-1D13060BE51C}"/>
              </a:ext>
            </a:extLst>
          </p:cNvPr>
          <p:cNvSpPr txBox="1"/>
          <p:nvPr/>
        </p:nvSpPr>
        <p:spPr>
          <a:xfrm>
            <a:off x="5998081" y="422793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122754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346EB-AEC3-44BB-AF41-A5A8351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948F553-900A-451A-882A-44C0ADF79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Веб-приложение </a:t>
            </a:r>
            <a:r>
              <a:rPr lang="ru-RU" sz="1600" dirty="0">
                <a:hlinkClick r:id="rId2"/>
              </a:rPr>
              <a:t>http://84.252.137.218</a:t>
            </a:r>
            <a:r>
              <a:rPr lang="ru-RU" sz="1600" dirty="0"/>
              <a:t>, логин «</a:t>
            </a:r>
            <a:r>
              <a:rPr lang="ru-RU" sz="1600" dirty="0" err="1"/>
              <a:t>admin</a:t>
            </a:r>
            <a:r>
              <a:rPr lang="ru-RU" sz="1600" dirty="0"/>
              <a:t>», пароль «qwerty1234»</a:t>
            </a:r>
          </a:p>
          <a:p>
            <a:r>
              <a:rPr lang="ru-RU" sz="1600" dirty="0" err="1"/>
              <a:t>Видеодемонстрация</a:t>
            </a:r>
            <a:r>
              <a:rPr lang="ru-RU" sz="1600" dirty="0"/>
              <a:t> </a:t>
            </a:r>
            <a:r>
              <a:rPr lang="en-US" sz="1600" dirty="0">
                <a:hlinkClick r:id="rId3"/>
              </a:rPr>
              <a:t>https://drive.google.com/drive/folders/14OfZ9a9DdnJr2HXiQVQpiU1HfDo-L7re?usp=sharing</a:t>
            </a:r>
            <a:r>
              <a:rPr lang="ru-RU" sz="1600" dirty="0"/>
              <a:t> </a:t>
            </a:r>
          </a:p>
          <a:p>
            <a:pPr marL="114300" indent="0">
              <a:buNone/>
            </a:pPr>
            <a:endParaRPr lang="ru-RU" sz="1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77CBDE3-2E0E-459C-A7D3-DAD603257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463966"/>
            <a:ext cx="2803089" cy="205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A98B71-6D4D-4C39-BC59-57580B93A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463966"/>
            <a:ext cx="2803089" cy="205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3D44399-0E95-4548-8A1B-966143E08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60" y="2452878"/>
            <a:ext cx="2803089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35997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491</Words>
  <Application>Microsoft Office PowerPoint</Application>
  <PresentationFormat>Экран (16:9)</PresentationFormat>
  <Paragraphs>91</Paragraphs>
  <Slides>12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Roboto</vt:lpstr>
      <vt:lpstr>Bree Serif</vt:lpstr>
      <vt:lpstr>Calibri Light</vt:lpstr>
      <vt:lpstr>Roboto Black</vt:lpstr>
      <vt:lpstr>Roboto Light</vt:lpstr>
      <vt:lpstr>Arial</vt:lpstr>
      <vt:lpstr>Calibri</vt:lpstr>
      <vt:lpstr>WEB PROPOSAL</vt:lpstr>
      <vt:lpstr>Специальное оформление</vt:lpstr>
      <vt:lpstr>Foxhound</vt:lpstr>
      <vt:lpstr>Команда Foxhound</vt:lpstr>
      <vt:lpstr>Команда Foxhound</vt:lpstr>
      <vt:lpstr>Модель 1. Статистическая</vt:lpstr>
      <vt:lpstr>Модель 1. Статистическая</vt:lpstr>
      <vt:lpstr>Модель 1. Статистическая</vt:lpstr>
      <vt:lpstr>Реализация</vt:lpstr>
      <vt:lpstr>Реализация</vt:lpstr>
      <vt:lpstr>Реализация</vt:lpstr>
      <vt:lpstr>Стек</vt:lpstr>
      <vt:lpstr>Модель 2. Роевое поведение</vt:lpstr>
      <vt:lpstr>Модель 2. Роевое поведение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1PC</dc:creator>
  <cp:lastModifiedBy>1PC</cp:lastModifiedBy>
  <cp:revision>111</cp:revision>
  <dcterms:modified xsi:type="dcterms:W3CDTF">2021-06-14T05:58:08Z</dcterms:modified>
</cp:coreProperties>
</file>